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718" autoAdjust="0"/>
  </p:normalViewPr>
  <p:slideViewPr>
    <p:cSldViewPr>
      <p:cViewPr varScale="1">
        <p:scale>
          <a:sx n="70" d="100"/>
          <a:sy n="70" d="100"/>
        </p:scale>
        <p:origin x="-138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Равнобедренный треугольник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540544" y="776288"/>
            <a:ext cx="8062912" cy="1470025"/>
          </a:xfrm>
        </p:spPr>
        <p:txBody>
          <a:bodyPr anchor="b">
            <a:normAutofit/>
          </a:bodyPr>
          <a:lstStyle>
            <a:lvl1pPr algn="r">
              <a:defRPr sz="440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1371600" y="6012656"/>
            <a:ext cx="5791200" cy="365125"/>
          </a:xfrm>
        </p:spPr>
        <p:txBody>
          <a:bodyPr tIns="0" bIns="0" anchor="t"/>
          <a:lstStyle>
            <a:lvl1pPr algn="r">
              <a:defRPr sz="1000"/>
            </a:lvl1pPr>
          </a:lstStyle>
          <a:p>
            <a:fld id="{E283ECE7-D2FE-4248-AD1F-B0BA2FA448FF}" type="datetimeFigureOut">
              <a:rPr lang="ru-RU" smtClean="0"/>
              <a:pPr/>
              <a:t>17.09.2013</a:t>
            </a:fld>
            <a:endParaRPr lang="ru-RU"/>
          </a:p>
        </p:txBody>
      </p:sp>
      <p:sp>
        <p:nvSpPr>
          <p:cNvPr id="17" name="Нижний колонтитул 16"/>
          <p:cNvSpPr>
            <a:spLocks noGrp="1"/>
          </p:cNvSpPr>
          <p:nvPr>
            <p:ph type="ftr" sz="quarter" idx="11"/>
          </p:nvPr>
        </p:nvSpPr>
        <p:spPr>
          <a:xfrm>
            <a:off x="1371600" y="5650704"/>
            <a:ext cx="5791200" cy="365125"/>
          </a:xfrm>
        </p:spPr>
        <p:txBody>
          <a:bodyPr tIns="0" bIns="0" anchor="b"/>
          <a:lstStyle>
            <a:lvl1pPr algn="r">
              <a:defRPr sz="1100"/>
            </a:lvl1pPr>
          </a:lstStyle>
          <a:p>
            <a:endParaRPr lang="ru-RU"/>
          </a:p>
        </p:txBody>
      </p:sp>
      <p:sp>
        <p:nvSpPr>
          <p:cNvPr id="29" name="Номер слайда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10903C58-802B-4294-A7CE-1BD841577D4E}"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399032"/>
          </a:xfrm>
        </p:spPr>
        <p:txBody>
          <a:bodyPr/>
          <a:lstStyle/>
          <a:p>
            <a:r>
              <a:rPr kumimoji="0" lang="ru-RU" smtClean="0"/>
              <a:t>Образец заголовка</a:t>
            </a:r>
            <a:endParaRPr kumimoji="0" lang="en-US"/>
          </a:p>
        </p:txBody>
      </p:sp>
      <p:sp>
        <p:nvSpPr>
          <p:cNvPr id="3" name="Содержимое 2"/>
          <p:cNvSpPr>
            <a:spLocks noGrp="1"/>
          </p:cNvSpPr>
          <p:nvPr>
            <p:ph idx="1"/>
          </p:nvPr>
        </p:nvSpPr>
        <p:spPr>
          <a:xfrm>
            <a:off x="457200" y="1882808"/>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791456" y="6480048"/>
            <a:ext cx="2133600" cy="301752"/>
          </a:xfrm>
        </p:spPr>
        <p:txBody>
          <a:bodyPr/>
          <a:lstStyle/>
          <a:p>
            <a:fld id="{E283ECE7-D2FE-4248-AD1F-B0BA2FA448FF}" type="datetimeFigureOut">
              <a:rPr lang="ru-RU" smtClean="0"/>
              <a:pPr/>
              <a:t>17.09.2013</a:t>
            </a:fld>
            <a:endParaRPr lang="ru-RU"/>
          </a:p>
        </p:txBody>
      </p:sp>
      <p:sp>
        <p:nvSpPr>
          <p:cNvPr id="5" name="Нижний колонтитул 4"/>
          <p:cNvSpPr>
            <a:spLocks noGrp="1"/>
          </p:cNvSpPr>
          <p:nvPr>
            <p:ph type="ftr" sz="quarter" idx="11"/>
          </p:nvPr>
        </p:nvSpPr>
        <p:spPr>
          <a:xfrm>
            <a:off x="457200" y="6480969"/>
            <a:ext cx="4260056" cy="300831"/>
          </a:xfrm>
        </p:spPr>
        <p:txBody>
          <a:bodyPr/>
          <a:lstStyle/>
          <a:p>
            <a:endParaRPr lang="ru-RU"/>
          </a:p>
        </p:txBody>
      </p:sp>
      <p:sp>
        <p:nvSpPr>
          <p:cNvPr id="6" name="Номер слайда 5"/>
          <p:cNvSpPr>
            <a:spLocks noGrp="1"/>
          </p:cNvSpPr>
          <p:nvPr>
            <p:ph type="sldNum" sz="quarter" idx="12"/>
          </p:nvPr>
        </p:nvSpPr>
        <p:spPr/>
        <p:txBody>
          <a:bodyPr/>
          <a:lstStyle/>
          <a:p>
            <a:fld id="{10903C58-802B-4294-A7CE-1BD841577D4E}"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9" name="Прямоугольный треугольник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Равнобедренный треугольник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Дата 3"/>
          <p:cNvSpPr>
            <a:spLocks noGrp="1"/>
          </p:cNvSpPr>
          <p:nvPr>
            <p:ph type="dt" sz="half" idx="10"/>
          </p:nvPr>
        </p:nvSpPr>
        <p:spPr>
          <a:xfrm>
            <a:off x="6955632" y="6477000"/>
            <a:ext cx="2133600" cy="304800"/>
          </a:xfrm>
        </p:spPr>
        <p:txBody>
          <a:bodyPr/>
          <a:lstStyle/>
          <a:p>
            <a:fld id="{E283ECE7-D2FE-4248-AD1F-B0BA2FA448FF}" type="datetimeFigureOut">
              <a:rPr lang="ru-RU" smtClean="0"/>
              <a:pPr/>
              <a:t>17.09.2013</a:t>
            </a:fld>
            <a:endParaRPr lang="ru-RU"/>
          </a:p>
        </p:txBody>
      </p:sp>
      <p:sp>
        <p:nvSpPr>
          <p:cNvPr id="5" name="Нижний колонтитул 4"/>
          <p:cNvSpPr>
            <a:spLocks noGrp="1"/>
          </p:cNvSpPr>
          <p:nvPr>
            <p:ph type="ftr" sz="quarter" idx="11"/>
          </p:nvPr>
        </p:nvSpPr>
        <p:spPr>
          <a:xfrm>
            <a:off x="2619376" y="6480969"/>
            <a:ext cx="4260056" cy="300831"/>
          </a:xfrm>
        </p:spPr>
        <p:txBody>
          <a:bodyPr/>
          <a:lstStyle/>
          <a:p>
            <a:endParaRPr lang="ru-RU"/>
          </a:p>
        </p:txBody>
      </p:sp>
      <p:sp>
        <p:nvSpPr>
          <p:cNvPr id="6" name="Номер слайда 5"/>
          <p:cNvSpPr>
            <a:spLocks noGrp="1"/>
          </p:cNvSpPr>
          <p:nvPr>
            <p:ph type="sldNum" sz="quarter" idx="12"/>
          </p:nvPr>
        </p:nvSpPr>
        <p:spPr>
          <a:xfrm>
            <a:off x="8451056" y="809624"/>
            <a:ext cx="502920" cy="300831"/>
          </a:xfrm>
        </p:spPr>
        <p:txBody>
          <a:bodyPr/>
          <a:lstStyle/>
          <a:p>
            <a:fld id="{10903C58-802B-4294-A7CE-1BD841577D4E}" type="slidenum">
              <a:rPr lang="ru-RU" smtClean="0"/>
              <a:pPr/>
              <a:t>‹#›</a:t>
            </a:fld>
            <a:endParaRPr lang="ru-RU"/>
          </a:p>
        </p:txBody>
      </p:sp>
      <p:cxnSp>
        <p:nvCxnSpPr>
          <p:cNvPr id="11" name="Прямая соединительная линия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marL="0" algn="l">
              <a:defRPr/>
            </a:lvl1p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4791456" y="6480969"/>
            <a:ext cx="2133600" cy="301752"/>
          </a:xfrm>
        </p:spPr>
        <p:txBody>
          <a:bodyPr/>
          <a:lstStyle/>
          <a:p>
            <a:fld id="{E283ECE7-D2FE-4248-AD1F-B0BA2FA448FF}" type="datetimeFigureOut">
              <a:rPr lang="ru-RU" smtClean="0"/>
              <a:pPr/>
              <a:t>17.09.2013</a:t>
            </a:fld>
            <a:endParaRPr lang="ru-RU"/>
          </a:p>
        </p:txBody>
      </p:sp>
      <p:sp>
        <p:nvSpPr>
          <p:cNvPr id="6" name="Нижний колонтитул 5"/>
          <p:cNvSpPr>
            <a:spLocks noGrp="1"/>
          </p:cNvSpPr>
          <p:nvPr>
            <p:ph type="ftr" sz="quarter" idx="11"/>
          </p:nvPr>
        </p:nvSpPr>
        <p:spPr>
          <a:xfrm>
            <a:off x="457200" y="6480969"/>
            <a:ext cx="4260056" cy="301752"/>
          </a:xfrm>
        </p:spPr>
        <p:txBody>
          <a:bodyPr/>
          <a:lstStyle/>
          <a:p>
            <a:endParaRPr lang="ru-RU"/>
          </a:p>
        </p:txBody>
      </p:sp>
      <p:sp>
        <p:nvSpPr>
          <p:cNvPr id="7" name="Номер слайда 6"/>
          <p:cNvSpPr>
            <a:spLocks noGrp="1"/>
          </p:cNvSpPr>
          <p:nvPr>
            <p:ph type="sldNum" sz="quarter" idx="12"/>
          </p:nvPr>
        </p:nvSpPr>
        <p:spPr>
          <a:xfrm>
            <a:off x="7589520" y="6480969"/>
            <a:ext cx="502920" cy="301752"/>
          </a:xfrm>
        </p:spPr>
        <p:txBody>
          <a:bodyPr/>
          <a:lstStyle/>
          <a:p>
            <a:fld id="{10903C58-802B-4294-A7CE-1BD841577D4E}"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a:xfrm>
            <a:off x="4791456" y="6480969"/>
            <a:ext cx="2130552" cy="301752"/>
          </a:xfrm>
        </p:spPr>
        <p:txBody>
          <a:bodyPr/>
          <a:lstStyle/>
          <a:p>
            <a:fld id="{E283ECE7-D2FE-4248-AD1F-B0BA2FA448FF}" type="datetimeFigureOut">
              <a:rPr lang="ru-RU" smtClean="0"/>
              <a:pPr/>
              <a:t>17.09.2013</a:t>
            </a:fld>
            <a:endParaRPr lang="ru-RU"/>
          </a:p>
        </p:txBody>
      </p:sp>
      <p:sp>
        <p:nvSpPr>
          <p:cNvPr id="8" name="Нижний колонтитул 7"/>
          <p:cNvSpPr>
            <a:spLocks noGrp="1"/>
          </p:cNvSpPr>
          <p:nvPr>
            <p:ph type="ftr" sz="quarter" idx="11"/>
          </p:nvPr>
        </p:nvSpPr>
        <p:spPr>
          <a:xfrm>
            <a:off x="457200" y="6480969"/>
            <a:ext cx="4261104" cy="301752"/>
          </a:xfrm>
        </p:spPr>
        <p:txBody>
          <a:bodyPr/>
          <a:lstStyle/>
          <a:p>
            <a:endParaRPr lang="ru-RU"/>
          </a:p>
        </p:txBody>
      </p:sp>
      <p:sp>
        <p:nvSpPr>
          <p:cNvPr id="9" name="Номер слайда 8"/>
          <p:cNvSpPr>
            <a:spLocks noGrp="1"/>
          </p:cNvSpPr>
          <p:nvPr>
            <p:ph type="sldNum" sz="quarter" idx="12"/>
          </p:nvPr>
        </p:nvSpPr>
        <p:spPr>
          <a:xfrm>
            <a:off x="7589520" y="6483096"/>
            <a:ext cx="502920" cy="301752"/>
          </a:xfrm>
        </p:spPr>
        <p:txBody>
          <a:bodyPr/>
          <a:lstStyle>
            <a:lvl1pPr algn="ctr">
              <a:defRPr/>
            </a:lvl1pPr>
          </a:lstStyle>
          <a:p>
            <a:fld id="{10903C58-802B-4294-A7CE-1BD841577D4E}"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b="0"/>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E283ECE7-D2FE-4248-AD1F-B0BA2FA448FF}" type="datetimeFigureOut">
              <a:rPr lang="ru-RU" smtClean="0"/>
              <a:pPr/>
              <a:t>17.09.2013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0903C58-802B-4294-A7CE-1BD841577D4E}"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791456" y="6480969"/>
            <a:ext cx="2133600" cy="301752"/>
          </a:xfrm>
        </p:spPr>
        <p:txBody>
          <a:bodyPr/>
          <a:lstStyle/>
          <a:p>
            <a:fld id="{E283ECE7-D2FE-4248-AD1F-B0BA2FA448FF}" type="datetimeFigureOut">
              <a:rPr lang="ru-RU" smtClean="0"/>
              <a:pPr/>
              <a:t>17.09.2013</a:t>
            </a:fld>
            <a:endParaRPr lang="ru-RU"/>
          </a:p>
        </p:txBody>
      </p:sp>
      <p:sp>
        <p:nvSpPr>
          <p:cNvPr id="3" name="Нижний колонтитул 2"/>
          <p:cNvSpPr>
            <a:spLocks noGrp="1"/>
          </p:cNvSpPr>
          <p:nvPr>
            <p:ph type="ftr" sz="quarter" idx="11"/>
          </p:nvPr>
        </p:nvSpPr>
        <p:spPr>
          <a:xfrm>
            <a:off x="457200" y="6481890"/>
            <a:ext cx="4260056" cy="300831"/>
          </a:xfrm>
        </p:spPr>
        <p:txBody>
          <a:bodyPr/>
          <a:lstStyle/>
          <a:p>
            <a:endParaRPr lang="ru-RU"/>
          </a:p>
        </p:txBody>
      </p:sp>
      <p:sp>
        <p:nvSpPr>
          <p:cNvPr id="4" name="Номер слайда 3"/>
          <p:cNvSpPr>
            <a:spLocks noGrp="1"/>
          </p:cNvSpPr>
          <p:nvPr>
            <p:ph type="sldNum" sz="quarter" idx="12"/>
          </p:nvPr>
        </p:nvSpPr>
        <p:spPr>
          <a:xfrm>
            <a:off x="7589520" y="6480969"/>
            <a:ext cx="502920" cy="301752"/>
          </a:xfrm>
        </p:spPr>
        <p:txBody>
          <a:bodyPr/>
          <a:lstStyle/>
          <a:p>
            <a:fld id="{10903C58-802B-4294-A7CE-1BD841577D4E}"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278976" y="6556248"/>
            <a:ext cx="2133600" cy="301752"/>
          </a:xfrm>
        </p:spPr>
        <p:txBody>
          <a:bodyPr/>
          <a:lstStyle>
            <a:lvl1pPr>
              <a:defRPr sz="900"/>
            </a:lvl1pPr>
          </a:lstStyle>
          <a:p>
            <a:fld id="{E283ECE7-D2FE-4248-AD1F-B0BA2FA448FF}" type="datetimeFigureOut">
              <a:rPr lang="ru-RU" smtClean="0"/>
              <a:pPr/>
              <a:t>17.09.2013</a:t>
            </a:fld>
            <a:endParaRPr lang="ru-RU"/>
          </a:p>
        </p:txBody>
      </p:sp>
      <p:sp>
        <p:nvSpPr>
          <p:cNvPr id="6" name="Нижний колонтитул 5"/>
          <p:cNvSpPr>
            <a:spLocks noGrp="1"/>
          </p:cNvSpPr>
          <p:nvPr>
            <p:ph type="ftr" sz="quarter" idx="11"/>
          </p:nvPr>
        </p:nvSpPr>
        <p:spPr>
          <a:xfrm>
            <a:off x="1135856" y="6556248"/>
            <a:ext cx="5143120"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410576" y="6556248"/>
            <a:ext cx="502920" cy="301752"/>
          </a:xfrm>
        </p:spPr>
        <p:txBody>
          <a:bodyPr/>
          <a:lstStyle>
            <a:lvl1pPr>
              <a:defRPr sz="900"/>
            </a:lvl1pPr>
          </a:lstStyle>
          <a:p>
            <a:fld id="{10903C58-802B-4294-A7CE-1BD841577D4E}"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6108192" y="6556248"/>
            <a:ext cx="2103120" cy="301752"/>
          </a:xfrm>
        </p:spPr>
        <p:txBody>
          <a:bodyPr/>
          <a:lstStyle>
            <a:lvl1pPr>
              <a:defRPr sz="900"/>
            </a:lvl1pPr>
          </a:lstStyle>
          <a:p>
            <a:fld id="{E283ECE7-D2FE-4248-AD1F-B0BA2FA448FF}" type="datetimeFigureOut">
              <a:rPr lang="ru-RU" smtClean="0"/>
              <a:pPr/>
              <a:t>17.09.2013</a:t>
            </a:fld>
            <a:endParaRPr lang="ru-RU"/>
          </a:p>
        </p:txBody>
      </p:sp>
      <p:sp>
        <p:nvSpPr>
          <p:cNvPr id="6" name="Нижний колонтитул 5"/>
          <p:cNvSpPr>
            <a:spLocks noGrp="1"/>
          </p:cNvSpPr>
          <p:nvPr>
            <p:ph type="ftr" sz="quarter" idx="11"/>
          </p:nvPr>
        </p:nvSpPr>
        <p:spPr>
          <a:xfrm>
            <a:off x="1170432" y="6557169"/>
            <a:ext cx="4948072"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217192" y="6556248"/>
            <a:ext cx="365760" cy="301752"/>
          </a:xfrm>
        </p:spPr>
        <p:txBody>
          <a:bodyPr/>
          <a:lstStyle>
            <a:lvl1pPr algn="ctr">
              <a:defRPr sz="900"/>
            </a:lvl1pPr>
          </a:lstStyle>
          <a:p>
            <a:fld id="{10903C58-802B-4294-A7CE-1BD841577D4E}"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283ECE7-D2FE-4248-AD1F-B0BA2FA448FF}" type="datetimeFigureOut">
              <a:rPr lang="ru-RU" smtClean="0"/>
              <a:pPr/>
              <a:t>17.09.2013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0903C58-802B-4294-A7CE-1BD841577D4E}"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381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381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283ECE7-D2FE-4248-AD1F-B0BA2FA448FF}" type="datetimeFigureOut">
              <a:rPr lang="ru-RU" smtClean="0"/>
              <a:pPr/>
              <a:t>17.09.2013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0903C58-802B-4294-A7CE-1BD841577D4E}"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Прямоугольный треугольник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Прямая соединительная линия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Заголовок 21"/>
          <p:cNvSpPr>
            <a:spLocks noGrp="1"/>
          </p:cNvSpPr>
          <p:nvPr>
            <p:ph type="title"/>
          </p:nvPr>
        </p:nvSpPr>
        <p:spPr>
          <a:xfrm>
            <a:off x="457200" y="267494"/>
            <a:ext cx="8229600" cy="1399032"/>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E283ECE7-D2FE-4248-AD1F-B0BA2FA448FF}" type="datetimeFigureOut">
              <a:rPr lang="ru-RU" smtClean="0"/>
              <a:pPr/>
              <a:t>17.09.2013</a:t>
            </a:fld>
            <a:endParaRPr lang="ru-RU"/>
          </a:p>
        </p:txBody>
      </p:sp>
      <p:sp>
        <p:nvSpPr>
          <p:cNvPr id="3" name="Нижний колонтитул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ru-RU"/>
          </a:p>
        </p:txBody>
      </p:sp>
      <p:sp>
        <p:nvSpPr>
          <p:cNvPr id="23" name="Номер слайда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10903C58-802B-4294-A7CE-1BD841577D4E}"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b="1" dirty="0" smtClean="0"/>
              <a:t>КОМБИНИРОВАННОЕ </a:t>
            </a:r>
            <a:br>
              <a:rPr lang="ru-RU" b="1" dirty="0" smtClean="0"/>
            </a:br>
            <a:r>
              <a:rPr lang="ru-RU" b="1" dirty="0" smtClean="0"/>
              <a:t>ОСВЕЩЕНИЕ</a:t>
            </a:r>
            <a:endParaRPr lang="ru-RU"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8"/>
            <a:ext cx="8229600" cy="6169080"/>
          </a:xfrm>
        </p:spPr>
        <p:txBody>
          <a:bodyPr>
            <a:normAutofit fontScale="92500" lnSpcReduction="20000"/>
          </a:bodyPr>
          <a:lstStyle/>
          <a:p>
            <a:r>
              <a:rPr lang="ru-RU" b="1" dirty="0" smtClean="0"/>
              <a:t>Комбинированное освещение достигается не только одновременным использованием светильников общего и местного освещения, но и при помощи светильников комбинированного освещения, создающих в пределах какой-либо функциональной зоны помещения необходимое местное и достаточно интенсивное общее освещение.  Одновременное включение двух или нескольких таких светильников позволяет получить в помещение более качественное освещение. К светильникам комбинированного освещения относятся многоламповые светильники , имеющие две группы ламп. </a:t>
            </a:r>
            <a:endParaRPr lang="ru-RU"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66"/>
            <a:ext cx="8229600" cy="6097642"/>
          </a:xfrm>
        </p:spPr>
        <p:txBody>
          <a:bodyPr>
            <a:normAutofit fontScale="92500" lnSpcReduction="10000"/>
          </a:bodyPr>
          <a:lstStyle/>
          <a:p>
            <a:r>
              <a:rPr lang="ru-RU" b="1" dirty="0" smtClean="0"/>
              <a:t>Одна группа обеспечивает местное, а другая – общее освещение. Местное создается световым потоком, направленным вниз; общее – световым потоком, рассеянным во всех направлениях. Обе группы можно включать независимо друг от друга. Обычно местное освещение достигается одним мощным источником, расположенным в центральной части светильника. Общее освещение создается относительно маломощными лампами, охватывающими центральную часть своеобразным кольцом. </a:t>
            </a:r>
            <a:endParaRPr lang="ru-RU"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28604"/>
            <a:ext cx="8229600" cy="6026204"/>
          </a:xfrm>
        </p:spPr>
        <p:txBody>
          <a:bodyPr>
            <a:normAutofit lnSpcReduction="10000"/>
          </a:bodyPr>
          <a:lstStyle/>
          <a:p>
            <a:r>
              <a:rPr lang="ru-RU" b="1" dirty="0" smtClean="0"/>
              <a:t>Система комбинированного освещения состоит из светильников, предназначенных для создания достаточного освещения по всей площади, и из светильников местного освещения, расположенных непосредственно у рабочей поверхности. Применение комбинированного освещения целесообразно в производственных помещениях с точными зрительными работами, а также в тех случаях, когда поверхности расположены вертикально или наклонно. </a:t>
            </a:r>
            <a:endParaRPr lang="ru-RU"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66"/>
            <a:ext cx="8229600" cy="6097642"/>
          </a:xfrm>
        </p:spPr>
        <p:txBody>
          <a:bodyPr>
            <a:normAutofit fontScale="92500" lnSpcReduction="20000"/>
          </a:bodyPr>
          <a:lstStyle/>
          <a:p>
            <a:r>
              <a:rPr lang="ru-RU" b="1" dirty="0" smtClean="0"/>
              <a:t>Например, в слесарно-механическом отделении устанавливается дополнительное местное освещение станков; на линии диагностики возможно дополнительное освещение отдельных участков; при проведении </a:t>
            </a:r>
            <a:r>
              <a:rPr lang="ru-RU" b="1" dirty="0" err="1" smtClean="0"/>
              <a:t>электрокарбюраторных</a:t>
            </a:r>
            <a:r>
              <a:rPr lang="ru-RU" b="1" dirty="0" smtClean="0"/>
              <a:t> работ также может быть предусмотрено дополнительное освещение верстаков. </a:t>
            </a:r>
          </a:p>
          <a:p>
            <a:r>
              <a:rPr lang="ru-RU" b="1" dirty="0" smtClean="0"/>
              <a:t>Система комбинированного освещения принимается в основном для помещений ремонта, регулировки, чистки и пайки аппаратуры и приборов, в прочих случаях следует использовать систему общего ( равномерного или локализованного) освещения.</a:t>
            </a:r>
            <a:endParaRPr lang="ru-RU"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66"/>
            <a:ext cx="8229600" cy="6097642"/>
          </a:xfrm>
        </p:spPr>
        <p:txBody>
          <a:bodyPr/>
          <a:lstStyle/>
          <a:p>
            <a:r>
              <a:rPr lang="ru-RU" b="1" dirty="0" smtClean="0"/>
              <a:t> Система комбинированного освещения заключается в сочетании рассеянного и направленного света. </a:t>
            </a:r>
          </a:p>
          <a:p>
            <a:r>
              <a:rPr lang="ru-RU" b="1" dirty="0" smtClean="0"/>
              <a:t> Для системы комбинированного освещения освещенность определяется как сумма от общего и местного освещения. </a:t>
            </a:r>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66"/>
            <a:ext cx="8229600" cy="6097642"/>
          </a:xfrm>
        </p:spPr>
        <p:txBody>
          <a:bodyPr>
            <a:normAutofit fontScale="92500" lnSpcReduction="20000"/>
          </a:bodyPr>
          <a:lstStyle/>
          <a:p>
            <a:r>
              <a:rPr lang="ru-RU" b="1" dirty="0" smtClean="0"/>
              <a:t>Система комбинированного освещения обычно характеризуется повышенными первоначальными затратами на оборудование по сравнению с системой общего освещения. Это обстоятельство определяется тем, что в системе комбинированного освещения к затратам на общее освещение добавляются дополнительные затраты на установку местного освещения, включающие стоимость шарнирных кронштейнов, предназначенных для крепления светильников к рабочим местам, а также затраты на устройство электрической части установки местного освещения на пониженном напряжении.</a:t>
            </a:r>
            <a:endParaRPr lang="ru-RU"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946928"/>
          </a:xfrm>
        </p:spPr>
        <p:txBody>
          <a:bodyPr/>
          <a:lstStyle/>
          <a:p>
            <a:r>
              <a:rPr lang="ru-RU" b="1" dirty="0" smtClean="0"/>
              <a:t>ПРЕИМУЩЕСТВА:</a:t>
            </a:r>
            <a:endParaRPr lang="ru-RU" b="1" dirty="0"/>
          </a:p>
        </p:txBody>
      </p:sp>
      <p:sp>
        <p:nvSpPr>
          <p:cNvPr id="3" name="Содержимое 2"/>
          <p:cNvSpPr>
            <a:spLocks noGrp="1"/>
          </p:cNvSpPr>
          <p:nvPr>
            <p:ph idx="1"/>
          </p:nvPr>
        </p:nvSpPr>
        <p:spPr>
          <a:xfrm>
            <a:off x="457200" y="1285860"/>
            <a:ext cx="8229600" cy="5168948"/>
          </a:xfrm>
        </p:spPr>
        <p:txBody>
          <a:bodyPr>
            <a:normAutofit fontScale="92500"/>
          </a:bodyPr>
          <a:lstStyle/>
          <a:p>
            <a:r>
              <a:rPr lang="ru-RU" b="1" dirty="0" smtClean="0"/>
              <a:t>ограниченность теней и бликов на рабочих поверхностях; </a:t>
            </a:r>
          </a:p>
          <a:p>
            <a:r>
              <a:rPr lang="ru-RU" b="1" dirty="0" smtClean="0"/>
              <a:t>уменьшение установленной мощности;</a:t>
            </a:r>
          </a:p>
          <a:p>
            <a:r>
              <a:rPr lang="ru-RU" b="1" dirty="0" smtClean="0"/>
              <a:t> возможность создания высокой освещенности на вертикальных и наклонных поверхностях;</a:t>
            </a:r>
          </a:p>
          <a:p>
            <a:r>
              <a:rPr lang="ru-RU" b="1" dirty="0" smtClean="0"/>
              <a:t> возможность экономии электроэнергии за счет выключения светильников местного освещения при прекращении работы на отдельных рабочих местах.</a:t>
            </a:r>
            <a:endParaRPr lang="ru-RU"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66"/>
            <a:ext cx="8229600" cy="6097642"/>
          </a:xfrm>
        </p:spPr>
        <p:txBody>
          <a:bodyPr>
            <a:normAutofit fontScale="92500" lnSpcReduction="10000"/>
          </a:bodyPr>
          <a:lstStyle/>
          <a:p>
            <a:r>
              <a:rPr lang="ru-RU" b="1" dirty="0" smtClean="0"/>
              <a:t>Так как установленная мощность системы комбинированного освещения обычно значительно меньше мощности одного общего освещения, в особенности при высоких значениях нормированной освещенности, то расход электроэнергии в условиях системы комбинированного освещения меньше, чем в условиях системы общего освещения. При этом эксплуатационные расходы, определяемые в первую очередь стоимостью электроэнергии, обычно меньше при комбинированном освещении. </a:t>
            </a:r>
            <a:endParaRPr lang="ru-RU"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28604"/>
            <a:ext cx="8229600" cy="6026204"/>
          </a:xfrm>
        </p:spPr>
        <p:txBody>
          <a:bodyPr/>
          <a:lstStyle/>
          <a:p>
            <a:r>
              <a:rPr lang="ru-RU" b="1" dirty="0" smtClean="0"/>
              <a:t> Освещенность от общего освещения в системе комбинированного освещения должна составлять 10 % от нормы для комбинированного освещения, но в пределах 150 - 500 лк при газоразрядных лампах и 50 - 100 лк при лампах накаливания. В помещениях без естественного света освещенность от общего освещения в системе комбинированного освещения повышается. </a:t>
            </a:r>
            <a:endParaRPr lang="ru-RU"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66"/>
            <a:ext cx="8229600" cy="6097642"/>
          </a:xfrm>
        </p:spPr>
        <p:txBody>
          <a:bodyPr>
            <a:normAutofit fontScale="92500" lnSpcReduction="10000"/>
          </a:bodyPr>
          <a:lstStyle/>
          <a:p>
            <a:r>
              <a:rPr lang="ru-RU" b="1" dirty="0" smtClean="0"/>
              <a:t>С точки зрения удобства эксплуатации,  система комбинированного освещения также имеет ряд преимуществ перед общей, поскольку значительно упрощается чистка, замена перегоревших ламп, а также систематический надзор и текущий ремонт легкодоступных светильников местного освещения. Следует учитывать также возможность выключения освещения на рабочих местах, на которых в данный момент работа не производится, что исключает непроизводительный расход электроэнергии. </a:t>
            </a:r>
            <a:endParaRPr lang="ru-RU"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66"/>
            <a:ext cx="8229600" cy="6097642"/>
          </a:xfrm>
        </p:spPr>
        <p:txBody>
          <a:bodyPr>
            <a:normAutofit fontScale="92500"/>
          </a:bodyPr>
          <a:lstStyle/>
          <a:p>
            <a:r>
              <a:rPr lang="ru-RU" b="1" dirty="0" smtClean="0"/>
              <a:t>В зональной системе в отличие от системы комбинированного освещения для светильника характерно не только иное место установки, но и выполнение им других, более сложных функций. Однако прежде чем покупать осветительный прибор, следует определить, в какой зоне комнаты будет размещен главный светильник, какое место комнаты следует считать эстетическим и функциональным центром. Как уже отмечалось, таким местом может оказаться обеденная зона. </a:t>
            </a:r>
            <a:endParaRPr lang="ru-RU"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28604"/>
            <a:ext cx="8229600" cy="6026204"/>
          </a:xfrm>
        </p:spPr>
        <p:txBody>
          <a:bodyPr>
            <a:normAutofit fontScale="85000" lnSpcReduction="20000"/>
          </a:bodyPr>
          <a:lstStyle/>
          <a:p>
            <a:r>
              <a:rPr lang="ru-RU" b="1" dirty="0" smtClean="0"/>
              <a:t> Для освещения жилых комнат также рекомендуется применять систему комбинированного освещения. Для светильника общего освещения должна быть предусмотрена возможность установки его на потолке посредине комнаты. Освещение зоны отдыха может быть выполнено настенными или напольными светильниками, а рабочей зоны - различными настольными лампами, для которых предусматривают штепсельные розетки из расчета не менее одной на каждые 6 м2 площади комнаты. В спальных комнатах должны быть установлены штепсельные розетки для подключения светильников местного освещения, предназначенных для чтения.</a:t>
            </a:r>
          </a:p>
          <a:p>
            <a:endParaRPr lang="ru-RU"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518300"/>
          </a:xfrm>
        </p:spPr>
        <p:txBody>
          <a:bodyPr>
            <a:noAutofit/>
          </a:bodyPr>
          <a:lstStyle/>
          <a:p>
            <a:pPr algn="ctr"/>
            <a:r>
              <a:rPr lang="ru-RU" sz="2000" b="1" dirty="0" smtClean="0"/>
              <a:t>КОМБИНИРОВАННОЕ ОСВЕЩЕНИЕ РАБОЧЕГО МЕСТА СЛЕСАРЯ</a:t>
            </a:r>
            <a:endParaRPr lang="ru-RU" sz="2000" b="1" dirty="0"/>
          </a:p>
        </p:txBody>
      </p:sp>
      <p:pic>
        <p:nvPicPr>
          <p:cNvPr id="4" name="Содержимое 3"/>
          <p:cNvPicPr>
            <a:picLocks noGrp="1"/>
          </p:cNvPicPr>
          <p:nvPr>
            <p:ph idx="1"/>
          </p:nvPr>
        </p:nvPicPr>
        <p:blipFill>
          <a:blip r:embed="rId2"/>
          <a:stretch>
            <a:fillRect/>
          </a:stretch>
        </p:blipFill>
        <p:spPr>
          <a:xfrm>
            <a:off x="2428875" y="1460500"/>
            <a:ext cx="4286250" cy="467677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8"/>
            <a:ext cx="8229600" cy="6572272"/>
          </a:xfrm>
        </p:spPr>
        <p:txBody>
          <a:bodyPr>
            <a:normAutofit fontScale="92500" lnSpcReduction="20000"/>
          </a:bodyPr>
          <a:lstStyle/>
          <a:p>
            <a:pPr>
              <a:buNone/>
            </a:pPr>
            <a:r>
              <a:rPr lang="ru-RU" b="1" dirty="0" smtClean="0"/>
              <a:t>1 — светильник общего освещения; </a:t>
            </a:r>
          </a:p>
          <a:p>
            <a:pPr>
              <a:buNone/>
            </a:pPr>
            <a:r>
              <a:rPr lang="ru-RU" b="1" dirty="0" smtClean="0"/>
              <a:t>2 — светильник местного освещения с предохранительной арматурой; </a:t>
            </a:r>
          </a:p>
          <a:p>
            <a:pPr>
              <a:buNone/>
            </a:pPr>
            <a:r>
              <a:rPr lang="ru-RU" b="1" dirty="0" smtClean="0"/>
              <a:t>3 — подвеска светильника, допускающая регулировку зоны освещения.</a:t>
            </a:r>
          </a:p>
          <a:p>
            <a:pPr>
              <a:buNone/>
            </a:pPr>
            <a:endParaRPr lang="ru-RU" b="1" dirty="0" smtClean="0"/>
          </a:p>
          <a:p>
            <a:r>
              <a:rPr lang="ru-RU" b="1" dirty="0" smtClean="0"/>
              <a:t>Использование общего и местного освещения и будет называться комбинированным. При таком подходе комната освещается равномерно, не требуется слишком мощная люстра. Если мы не перемещаемся по комнате, занимаясь делами в одном конкретном месте, можно выключить основное освещение и использовать осветительный прибор только там, где мы находимся. </a:t>
            </a:r>
          </a:p>
          <a:p>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ркая">
  <a:themeElements>
    <a:clrScheme name="Яркая">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30</TotalTime>
  <Words>789</Words>
  <Application>Microsoft Office PowerPoint</Application>
  <PresentationFormat>Экран (4:3)</PresentationFormat>
  <Paragraphs>25</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Яркая</vt:lpstr>
      <vt:lpstr>КОМБИНИРОВАННОЕ  ОСВЕЩЕНИЕ</vt:lpstr>
      <vt:lpstr>Слайд 2</vt:lpstr>
      <vt:lpstr>Слайд 3</vt:lpstr>
      <vt:lpstr>Слайд 4</vt:lpstr>
      <vt:lpstr>Слайд 5</vt:lpstr>
      <vt:lpstr>Слайд 6</vt:lpstr>
      <vt:lpstr>Слайд 7</vt:lpstr>
      <vt:lpstr>ПРЕИМУЩЕСТВА:</vt:lpstr>
      <vt:lpstr>Слайд 9</vt:lpstr>
      <vt:lpstr>Слайд 10</vt:lpstr>
      <vt:lpstr>Слайд 11</vt:lpstr>
      <vt:lpstr>Слайд 12</vt:lpstr>
      <vt:lpstr>Слайд 13</vt:lpstr>
      <vt:lpstr>КОМБИНИРОВАННОЕ ОСВЕЩЕНИЕ РАБОЧЕГО МЕСТА СЛЕСАРЯ</vt:lpstr>
      <vt:lpstr>Слайд 15</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КОМБИНИРОВАННОЕ  ОСВЕЩЕНИЕ</dc:title>
  <dc:creator>Анна</dc:creator>
  <cp:lastModifiedBy>1</cp:lastModifiedBy>
  <cp:revision>5</cp:revision>
  <dcterms:created xsi:type="dcterms:W3CDTF">2012-04-01T03:16:33Z</dcterms:created>
  <dcterms:modified xsi:type="dcterms:W3CDTF">2013-09-16T18:28:00Z</dcterms:modified>
</cp:coreProperties>
</file>